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9" r:id="rId3"/>
    <p:sldMasterId id="2147483726" r:id="rId4"/>
  </p:sldMasterIdLst>
  <p:notesMasterIdLst>
    <p:notesMasterId r:id="rId7"/>
  </p:notesMasterIdLst>
  <p:handoutMasterIdLst>
    <p:handoutMasterId r:id="rId8"/>
  </p:handoutMasterIdLst>
  <p:sldIdLst>
    <p:sldId id="257" r:id="rId5"/>
    <p:sldId id="267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111" autoAdjust="0"/>
  </p:normalViewPr>
  <p:slideViewPr>
    <p:cSldViewPr>
      <p:cViewPr varScale="1">
        <p:scale>
          <a:sx n="109" d="100"/>
          <a:sy n="109" d="100"/>
        </p:scale>
        <p:origin x="106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43A52-F4F5-4EE8-AC28-BFF56067B2DB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6A334-A87A-4092-8B3D-ED064B21DA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80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EF151-28A4-4A32-B2FE-D874B708215F}" type="datetimeFigureOut">
              <a:rPr lang="en-US" smtClean="0"/>
              <a:pPr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C418B-6BC8-4503-97EF-39C316D4A0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2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BDB20-0B39-4376-84F6-2969DECD84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034A-7BC8-43AE-A714-DD28459F90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047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3813-1A3B-42C3-811E-30D0616F25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C03C5-EB26-433D-A428-BD21E02560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5A42E-314B-4D17-81AB-74E403E2FF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2301-4579-4B2C-BCF6-14330D24EA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06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9243E-195C-4DFE-B3A2-FCB7817E9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9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90513"/>
            <a:ext cx="6567488" cy="1263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CF32-FA45-48BF-8AC1-A0AFEA17A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1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306E-3589-493A-9858-679EE864D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8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EB134-33A0-4577-92C1-D902CD5C84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896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B484A-FD63-4649-8B04-FD0A28C983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449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90513"/>
            <a:ext cx="6567488" cy="1263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6C75-D02C-42AE-9A85-0E1543454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84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33FA-8F80-4CA4-959D-E8B424CA88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70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2A70-6703-4635-A0B8-79DEBE6A5B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94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633abw - Shiel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79375"/>
            <a:ext cx="1154112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0FBF-AAF8-425B-AA72-EBDD8A4F45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C7F8-C3AA-4B36-91E4-ABE14E62F7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9" descr="JBLE (blended)_rewor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1" y="0"/>
            <a:ext cx="1142999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39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90513"/>
            <a:ext cx="6567488" cy="1263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CB208-4D4F-40FC-B1B3-C1369B9DF3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26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90513"/>
            <a:ext cx="1943100" cy="58054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90513"/>
            <a:ext cx="5676900" cy="5805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4938-9DC4-4CA0-B455-7AA1C98FDC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51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90513"/>
            <a:ext cx="6567488" cy="1263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3DF21-FA51-4A75-8B98-F4FC52EF3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598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90513"/>
            <a:ext cx="6567488" cy="1263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610350"/>
            <a:ext cx="3657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FOR OFFICIAL USE ONLY</a:t>
            </a:r>
          </a:p>
        </p:txBody>
      </p:sp>
      <p:sp>
        <p:nvSpPr>
          <p:cNvPr id="6" name="Rectangle 7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D36C-331F-4883-94B9-5315755E0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6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2484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03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9243E-195C-4DFE-B3A2-FCB7817E9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77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90513"/>
            <a:ext cx="6567488" cy="1263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CCF32-FA45-48BF-8AC1-A0AFEA17A8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39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2306E-3589-493A-9858-679EE864DD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90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EB134-33A0-4577-92C1-D902CD5C84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951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B484A-FD63-4649-8B04-FD0A28C983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92AD-A40A-4A66-A0B0-046441A78F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7ADA8-BCC5-4854-A54B-343A4E493E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34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90513"/>
            <a:ext cx="6567488" cy="1263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76C75-D02C-42AE-9A85-0E15434542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01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33FA-8F80-4CA4-959D-E8B424CA88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19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2A70-6703-4635-A0B8-79DEBE6A5B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623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90513"/>
            <a:ext cx="6567488" cy="1263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CB208-4D4F-40FC-B1B3-C1369B9DF3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59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90513"/>
            <a:ext cx="1943100" cy="58054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90513"/>
            <a:ext cx="5676900" cy="5805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54938-9DC4-4CA0-B455-7AA1C98FDC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06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90513"/>
            <a:ext cx="6567488" cy="1263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3DF21-FA51-4A75-8B98-F4FC52EF3A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74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90513"/>
            <a:ext cx="6567488" cy="12636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2743200" y="6610350"/>
            <a:ext cx="3657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FOR OFFICIAL USE ONLY</a:t>
            </a:r>
          </a:p>
        </p:txBody>
      </p:sp>
      <p:sp>
        <p:nvSpPr>
          <p:cNvPr id="6" name="Rectangle 7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D36C-331F-4883-94B9-5315755E0E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1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2484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18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05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68C5B-5DD5-4476-84F2-733B2FF6B7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7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76DF1-A8E9-4C5A-AF8F-C3AFED8146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AC245-6AFB-4AD5-88E5-949DE639D7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74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1392-238B-4737-A6A7-5B0FA4CCD7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6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47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924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F530D-EA1E-42C6-BD56-190AD0B4B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9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9E20D-881F-4437-8EB2-5AE7EF27F1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6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B697-00A6-48C1-BE87-679EE60CE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3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DACC4-2B67-49D6-8019-378A6287D8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4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75CF2-EF7C-4FAD-BC28-87FEA12C13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97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90CF4-2298-477F-B224-7B4F3BE9D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11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8F13-2C90-459C-9A9F-C065B8C5A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95250"/>
            <a:ext cx="2000250" cy="6305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95250"/>
            <a:ext cx="5848350" cy="6305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B2E88-5225-45E5-A308-87BEA3566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7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2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71500" y="1447800"/>
            <a:ext cx="8001000" cy="49530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13CCD-9A2B-42FE-B940-C196C67B52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31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2454E-E37A-4BBC-B4A8-C7B7035B04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488A6-723E-4646-83B6-B1E2F82597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257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952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447800"/>
            <a:ext cx="3924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924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71500" y="4000500"/>
            <a:ext cx="3924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3924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69D53-6D04-491E-8B46-A362D99568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27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2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447800"/>
            <a:ext cx="3924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71500" y="4000500"/>
            <a:ext cx="3924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447800"/>
            <a:ext cx="3924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9A1CF-424C-4992-BBF6-25DC98B9A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7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52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447800"/>
            <a:ext cx="3924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924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9243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617D5-7608-493D-A522-8F963707FE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44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0AD9-2654-4DCB-BCFE-CD39938FA1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A83EA-6360-408B-8B63-DBF42DD9303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9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5F64-EA2E-4C80-A447-013CC08838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98E0E-456D-46C8-BCE0-BC76A8532A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7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6E0A3-0C14-4A1B-85C7-B1305E2F8D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550F-1017-415B-88E6-94CCCC0EA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4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0023F-91C3-4A3E-BAFD-5178206A78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48B6-4EB3-4E68-B660-8041AB4B7C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65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231DDE-1245-47A5-AEA3-99AE5F23A3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6E01BA-CFEE-414F-B4EB-EE91F65447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8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8153400" y="65532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70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Minimum 24 Font Arial Bold Black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34" name="Rectangle 7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11638" y="6645275"/>
            <a:ext cx="904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FDF6D2-3987-4166-93F4-05759B9656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1" descr="C:\Users\Donald.Kirkland\AppData\Local\Microsoft\Windows\Temporary Internet Files\Content.Outlook\OQ6EUO59\633-abw-emblem.gi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906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JBLE (blended)_rework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787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8153400" y="6553200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7" name="Rectangle 70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Minimum 24 Font Arial Bold Black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34" name="Rectangle 7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11638" y="6645275"/>
            <a:ext cx="904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FDF6D2-3987-4166-93F4-05759B9656E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9" name="Picture 11" descr="C:\Users\Donald.Kirkland\AppData\Local\Microsoft\Windows\Temporary Internet Files\Content.Outlook\OQ6EUO59\633-abw-emblem.gi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906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JBLE (blended)_rework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22960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611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52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447800"/>
            <a:ext cx="800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599D2E-FA6A-43C9-BC6D-215739DF0F7D}" type="slidenum">
              <a:rPr lang="en-US" b="1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/>
          </a:p>
        </p:txBody>
      </p:sp>
      <p:pic>
        <p:nvPicPr>
          <p:cNvPr id="9" name="Picture 15" descr="0633abw - Shield.jp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1409" y="189442"/>
            <a:ext cx="992187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BLE (blended)_rework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80350" y="47625"/>
            <a:ext cx="120332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45883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SzPct val="125000"/>
        <a:buFont typeface="Symbol" pitchFamily="18" charset="2"/>
        <a:buChar char="·"/>
        <a:defRPr sz="24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Font typeface="Symbol" pitchFamily="18" charset="2"/>
        <a:buChar char="-"/>
        <a:defRPr sz="22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SzPct val="75000"/>
        <a:buFont typeface="Symbol" pitchFamily="18" charset="2"/>
        <a:buChar char="·"/>
        <a:defRPr sz="20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SzPct val="75000"/>
        <a:buChar char="–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SzPct val="75000"/>
        <a:buChar char="•"/>
        <a:defRPr sz="1600" b="1">
          <a:solidFill>
            <a:schemeClr val="bg2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SzPct val="75000"/>
        <a:buChar char="•"/>
        <a:defRPr sz="1600" b="1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SzPct val="75000"/>
        <a:buChar char="•"/>
        <a:defRPr sz="1600" b="1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SzPct val="75000"/>
        <a:buChar char="•"/>
        <a:defRPr sz="1600" b="1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SzPct val="75000"/>
        <a:buChar char="•"/>
        <a:defRPr sz="16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Fort Eustis Snow and Ice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Execution Plan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733 CED uses combination of Base Operations Support (BOS) Contractor and Blanket Purchase Agreements to execute Snow and Ice Plan</a:t>
            </a:r>
          </a:p>
          <a:p>
            <a:r>
              <a:rPr lang="en-US" dirty="0" smtClean="0"/>
              <a:t>BOS Contractors </a:t>
            </a:r>
            <a:r>
              <a:rPr lang="en-US" dirty="0"/>
              <a:t>supporting </a:t>
            </a:r>
            <a:r>
              <a:rPr lang="en-US" dirty="0" smtClean="0"/>
              <a:t>operations for </a:t>
            </a:r>
            <a:r>
              <a:rPr lang="en-US" dirty="0"/>
              <a:t>regular and relief crews so that snow removal is continued on a 24-hour basis, if </a:t>
            </a:r>
            <a:r>
              <a:rPr lang="en-US" dirty="0" smtClean="0"/>
              <a:t>necessary</a:t>
            </a:r>
          </a:p>
          <a:p>
            <a:r>
              <a:rPr lang="en-US" dirty="0"/>
              <a:t>The snow removal and ice control operations are divided into three general priorities.  Priority 1 and Priority 4 will be accomplished concurrently with phase 1 being primary until conclusion of </a:t>
            </a:r>
            <a:r>
              <a:rPr lang="en-US" dirty="0" smtClean="0"/>
              <a:t>precipitation.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 </a:t>
            </a:r>
            <a:r>
              <a:rPr lang="en-US" dirty="0"/>
              <a:t>Priority 1 - Primary </a:t>
            </a:r>
            <a:r>
              <a:rPr lang="en-US" dirty="0" smtClean="0"/>
              <a:t>roads 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 </a:t>
            </a:r>
            <a:r>
              <a:rPr lang="en-US" dirty="0"/>
              <a:t>Priority 2 - Secondary </a:t>
            </a:r>
            <a:r>
              <a:rPr lang="en-US" dirty="0" smtClean="0"/>
              <a:t>roads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 smtClean="0"/>
              <a:t> </a:t>
            </a:r>
            <a:r>
              <a:rPr lang="en-US" dirty="0"/>
              <a:t>Priority 3 - Secondary </a:t>
            </a:r>
            <a:r>
              <a:rPr lang="en-US" dirty="0" smtClean="0"/>
              <a:t>roads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Priority </a:t>
            </a:r>
            <a:r>
              <a:rPr lang="en-US" dirty="0"/>
              <a:t>4 - Parking </a:t>
            </a:r>
            <a:r>
              <a:rPr lang="en-US" dirty="0" smtClean="0"/>
              <a:t>areas </a:t>
            </a:r>
          </a:p>
          <a:p>
            <a:r>
              <a:rPr lang="en-US" dirty="0" smtClean="0"/>
              <a:t>Individual Units Responsible for Sidewalks-Salt/Sand Available 1406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JBLE-Eustis – Snow &amp; Ice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Removal Plan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486083"/>
              </p:ext>
            </p:extLst>
          </p:nvPr>
        </p:nvGraphicFramePr>
        <p:xfrm>
          <a:off x="838200" y="1600200"/>
          <a:ext cx="76200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24688800" imgH="16459200" progId="Acrobat.Document.DC">
                  <p:embed/>
                </p:oleObj>
              </mc:Choice>
              <mc:Fallback>
                <p:oleObj name="Acrobat Document" r:id="rId3" imgW="24688800" imgH="164592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600200"/>
                        <a:ext cx="762000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5337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Default Design">
  <a:themeElements>
    <a:clrScheme name="">
      <a:dk1>
        <a:srgbClr val="000000"/>
      </a:dk1>
      <a:lt1>
        <a:srgbClr val="FFFFFF"/>
      </a:lt1>
      <a:dk2>
        <a:srgbClr val="006600"/>
      </a:dk2>
      <a:lt2>
        <a:srgbClr val="FFFF00"/>
      </a:lt2>
      <a:accent1>
        <a:srgbClr val="0000FF"/>
      </a:accent1>
      <a:accent2>
        <a:srgbClr val="33CC33"/>
      </a:accent2>
      <a:accent3>
        <a:srgbClr val="AAB8AA"/>
      </a:accent3>
      <a:accent4>
        <a:srgbClr val="DADADA"/>
      </a:accent4>
      <a:accent5>
        <a:srgbClr val="AAAAFF"/>
      </a:accent5>
      <a:accent6>
        <a:srgbClr val="2DB92D"/>
      </a:accent6>
      <a:hlink>
        <a:srgbClr val="FF0000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133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Symbol</vt:lpstr>
      <vt:lpstr>Times New Roman</vt:lpstr>
      <vt:lpstr>1_Office Theme</vt:lpstr>
      <vt:lpstr>1_Default Design</vt:lpstr>
      <vt:lpstr>2_Default Design</vt:lpstr>
      <vt:lpstr>11_Default Design</vt:lpstr>
      <vt:lpstr>Acrobat Document</vt:lpstr>
      <vt:lpstr>Fort Eustis Snow and Ice Execution Plan Overview</vt:lpstr>
      <vt:lpstr>JBLE-Eustis – Snow &amp; Ice Removal Plan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Garrett, Michelle M A1C USAF ACC 633 CES/CEX</dc:creator>
  <cp:lastModifiedBy>Nye, Christopher M CIV USAF</cp:lastModifiedBy>
  <cp:revision>157</cp:revision>
  <cp:lastPrinted>2014-10-21T20:42:54Z</cp:lastPrinted>
  <dcterms:created xsi:type="dcterms:W3CDTF">2014-02-05T18:07:07Z</dcterms:created>
  <dcterms:modified xsi:type="dcterms:W3CDTF">2022-01-27T13:04:53Z</dcterms:modified>
</cp:coreProperties>
</file>